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6"/>
  </p:notesMasterIdLst>
  <p:handoutMasterIdLst>
    <p:handoutMasterId r:id="rId27"/>
  </p:handoutMasterIdLst>
  <p:sldIdLst>
    <p:sldId id="261" r:id="rId2"/>
    <p:sldId id="262" r:id="rId3"/>
    <p:sldId id="263" r:id="rId4"/>
    <p:sldId id="264" r:id="rId5"/>
    <p:sldId id="267" r:id="rId6"/>
    <p:sldId id="268" r:id="rId7"/>
    <p:sldId id="272" r:id="rId8"/>
    <p:sldId id="269" r:id="rId9"/>
    <p:sldId id="273" r:id="rId10"/>
    <p:sldId id="270" r:id="rId11"/>
    <p:sldId id="271" r:id="rId12"/>
    <p:sldId id="274" r:id="rId13"/>
    <p:sldId id="275" r:id="rId14"/>
    <p:sldId id="276" r:id="rId15"/>
    <p:sldId id="277" r:id="rId16"/>
    <p:sldId id="278" r:id="rId17"/>
    <p:sldId id="279" r:id="rId18"/>
    <p:sldId id="280" r:id="rId19"/>
    <p:sldId id="281" r:id="rId20"/>
    <p:sldId id="282" r:id="rId21"/>
    <p:sldId id="285" r:id="rId22"/>
    <p:sldId id="286" r:id="rId23"/>
    <p:sldId id="283" r:id="rId24"/>
    <p:sldId id="284" r:id="rId25"/>
  </p:sldIdLst>
  <p:sldSz cx="9144000" cy="6858000" type="screen4x3"/>
  <p:notesSz cx="6735763" cy="9869488"/>
  <p:defaultTextStyle>
    <a:defPPr>
      <a:defRPr lang="fr-FR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521415D9-36F7-43E2-AB2F-B90AF26B5E84}">
      <p14:sectionLst xmlns:p14="http://schemas.microsoft.com/office/powerpoint/2010/main">
        <p14:section name="Default Section" id="{63B14044-B0DB-4597-9F2A-BBE8C2C69372}">
          <p14:sldIdLst>
            <p14:sldId id="261"/>
            <p14:sldId id="262"/>
            <p14:sldId id="263"/>
            <p14:sldId id="264"/>
            <p14:sldId id="267"/>
            <p14:sldId id="268"/>
            <p14:sldId id="272"/>
            <p14:sldId id="269"/>
            <p14:sldId id="273"/>
            <p14:sldId id="270"/>
            <p14:sldId id="271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5"/>
            <p14:sldId id="286"/>
            <p14:sldId id="283"/>
            <p14:sldId id="284"/>
          </p14:sldIdLst>
        </p14:section>
      </p14:section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Pierre Desoil" initials="pds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2BBEA"/>
    <a:srgbClr val="235591"/>
    <a:srgbClr val="0D8D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5204" autoAdjust="0"/>
  </p:normalViewPr>
  <p:slideViewPr>
    <p:cSldViewPr>
      <p:cViewPr varScale="1">
        <p:scale>
          <a:sx n="104" d="100"/>
          <a:sy n="104" d="100"/>
        </p:scale>
        <p:origin x="-186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3" d="100"/>
          <a:sy n="53" d="100"/>
        </p:scale>
        <p:origin x="-2868" y="-90"/>
      </p:cViewPr>
      <p:guideLst>
        <p:guide orient="horz" pos="3109"/>
        <p:guide pos="2122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8831" cy="49347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15373" y="0"/>
            <a:ext cx="2918831" cy="49347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52FB6ED2-6A90-428E-8225-A10993DE6F31}" type="datetimeFigureOut">
              <a:rPr lang="fr-FR"/>
              <a:pPr>
                <a:defRPr/>
              </a:pPr>
              <a:t>19/10/2016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9374301"/>
            <a:ext cx="2918831" cy="49347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15373" y="9374301"/>
            <a:ext cx="2918831" cy="49347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5448C6A0-84FE-406E-9D8D-5AF64B8A85F2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4477054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8831" cy="49347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15373" y="0"/>
            <a:ext cx="2918831" cy="49347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CCF60B5D-7BFA-4FA8-A1B0-5378BA91CF83}" type="datetimeFigureOut">
              <a:rPr lang="fr-FR"/>
              <a:pPr>
                <a:defRPr/>
              </a:pPr>
              <a:t>19/10/2016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900113" y="739775"/>
            <a:ext cx="4935537" cy="37020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fr-FR" noProof="0" smtClean="0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73577" y="4688007"/>
            <a:ext cx="5388610" cy="44412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noProof="0" smtClean="0"/>
              <a:t>Cliquez pour modifier les styles du texte du masque</a:t>
            </a:r>
          </a:p>
          <a:p>
            <a:pPr lvl="1"/>
            <a:r>
              <a:rPr lang="fr-FR" noProof="0" smtClean="0"/>
              <a:t>Deuxième niveau</a:t>
            </a:r>
          </a:p>
          <a:p>
            <a:pPr lvl="2"/>
            <a:r>
              <a:rPr lang="fr-FR" noProof="0" smtClean="0"/>
              <a:t>Troisième niveau</a:t>
            </a:r>
          </a:p>
          <a:p>
            <a:pPr lvl="3"/>
            <a:r>
              <a:rPr lang="fr-FR" noProof="0" smtClean="0"/>
              <a:t>Quatrième niveau</a:t>
            </a:r>
          </a:p>
          <a:p>
            <a:pPr lvl="4"/>
            <a:r>
              <a:rPr lang="fr-FR" noProof="0" smtClean="0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9374301"/>
            <a:ext cx="2918831" cy="49347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15373" y="9374301"/>
            <a:ext cx="2918831" cy="49347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81C52F72-7471-47FD-ABC5-FB662995986F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47188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Espace réservé de l'image des diapositives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6867" name="Espace réservé des commentair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8967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8967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Delphine\AppData\Local\Microsoft\Windows\Temporary Internet Files\Content.IE5\TDBO9OWE\template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91408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re 1"/>
          <p:cNvSpPr>
            <a:spLocks noGrp="1"/>
          </p:cNvSpPr>
          <p:nvPr>
            <p:ph type="title" hasCustomPrompt="1"/>
          </p:nvPr>
        </p:nvSpPr>
        <p:spPr>
          <a:xfrm>
            <a:off x="689919" y="4876800"/>
            <a:ext cx="7764162" cy="1146051"/>
          </a:xfrm>
        </p:spPr>
        <p:txBody>
          <a:bodyPr/>
          <a:lstStyle>
            <a:lvl1pPr algn="ctr">
              <a:defRPr sz="2800" b="1" cap="all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br>
              <a:rPr lang="en-US" dirty="0" smtClean="0"/>
            </a:b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626375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de section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7315200" y="228600"/>
            <a:ext cx="1600200" cy="152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66119" y="417574"/>
            <a:ext cx="7764162" cy="1146051"/>
          </a:xfrm>
        </p:spPr>
        <p:txBody>
          <a:bodyPr/>
          <a:lstStyle>
            <a:lvl1pPr algn="ctr">
              <a:defRPr sz="2800" b="1" cap="all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67988" y="1981200"/>
            <a:ext cx="7760424" cy="4267200"/>
          </a:xfrm>
        </p:spPr>
        <p:txBody>
          <a:bodyPr anchor="t" anchorCtr="0"/>
          <a:lstStyle>
            <a:lvl1pPr marL="342900" indent="-342900" algn="l">
              <a:buFont typeface="Arial" pitchFamily="34" charset="0"/>
              <a:buChar char="•"/>
              <a:defRPr sz="2400" i="0">
                <a:solidFill>
                  <a:schemeClr val="accent4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781800" y="6457666"/>
            <a:ext cx="2133600" cy="32413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746523-84AE-44BC-AF31-5A210B2415A5}" type="slidenum">
              <a:rPr lang="en-US" smtClean="0"/>
              <a:t>‹#›</a:t>
            </a:fld>
            <a:endParaRPr lang="en-US"/>
          </a:p>
        </p:txBody>
      </p:sp>
      <p:sp>
        <p:nvSpPr>
          <p:cNvPr id="6" name="Slide Number Placeholder 5"/>
          <p:cNvSpPr txBox="1">
            <a:spLocks/>
          </p:cNvSpPr>
          <p:nvPr userDrawn="1"/>
        </p:nvSpPr>
        <p:spPr>
          <a:xfrm>
            <a:off x="152400" y="6400800"/>
            <a:ext cx="2514600" cy="3017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l"/>
            <a:r>
              <a:rPr lang="en-US" err="1" smtClean="0"/>
              <a:t>Passerelles</a:t>
            </a:r>
            <a:r>
              <a:rPr lang="en-US" baseline="0" smtClean="0"/>
              <a:t> </a:t>
            </a:r>
            <a:r>
              <a:rPr lang="en-US" baseline="0" err="1" smtClean="0"/>
              <a:t>Numeriques</a:t>
            </a:r>
            <a:r>
              <a:rPr lang="en-US" baseline="0" smtClean="0"/>
              <a:t> Vietnam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5885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7315200" y="228600"/>
            <a:ext cx="1600200" cy="152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04800" y="1371600"/>
            <a:ext cx="8382000" cy="5029200"/>
          </a:xfrm>
        </p:spPr>
        <p:txBody>
          <a:bodyPr>
            <a:normAutofit/>
          </a:bodyPr>
          <a:lstStyle>
            <a:lvl1pPr>
              <a:buClr>
                <a:srgbClr val="22BBEA"/>
              </a:buClr>
              <a:defRPr sz="2000"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>
              <a:buClr>
                <a:srgbClr val="22BBEA"/>
              </a:buClr>
              <a:defRPr sz="1800"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>
              <a:buClr>
                <a:srgbClr val="22BBEA"/>
              </a:buClr>
              <a:defRPr sz="1800"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>
              <a:buClr>
                <a:srgbClr val="22BBEA"/>
              </a:buClr>
              <a:defRPr sz="1600"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>
              <a:buClr>
                <a:srgbClr val="22BBEA"/>
              </a:buClr>
              <a:buFont typeface="Wingdings" pitchFamily="2" charset="2"/>
              <a:buChar char="v"/>
              <a:defRPr sz="1600"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 dirty="0"/>
          </a:p>
        </p:txBody>
      </p:sp>
      <p:sp>
        <p:nvSpPr>
          <p:cNvPr id="4" name="Titre 1"/>
          <p:cNvSpPr>
            <a:spLocks noGrp="1"/>
          </p:cNvSpPr>
          <p:nvPr>
            <p:ph type="title"/>
          </p:nvPr>
        </p:nvSpPr>
        <p:spPr>
          <a:xfrm>
            <a:off x="328789" y="304800"/>
            <a:ext cx="7062611" cy="940966"/>
          </a:xfrm>
        </p:spPr>
        <p:txBody>
          <a:bodyPr>
            <a:noAutofit/>
          </a:bodyPr>
          <a:lstStyle>
            <a:lvl1pPr marL="0" indent="0" algn="l">
              <a:buFont typeface="Arial" pitchFamily="34" charset="0"/>
              <a:buNone/>
              <a:defRPr sz="2800" b="1" baseline="0">
                <a:solidFill>
                  <a:schemeClr val="accent1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fr-FR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781800" y="6457666"/>
            <a:ext cx="2133600" cy="3017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746523-84AE-44BC-AF31-5A210B2415A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152400" y="6400800"/>
            <a:ext cx="2514600" cy="3017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l"/>
            <a:r>
              <a:rPr lang="en-US" err="1" smtClean="0"/>
              <a:t>Passerelles</a:t>
            </a:r>
            <a:r>
              <a:rPr lang="en-US" baseline="0" smtClean="0"/>
              <a:t> </a:t>
            </a:r>
            <a:r>
              <a:rPr lang="en-US" baseline="0" err="1" smtClean="0"/>
              <a:t>Numeriques</a:t>
            </a:r>
            <a:r>
              <a:rPr lang="en-US" baseline="0" smtClean="0"/>
              <a:t> Vietnam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229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7315200" y="228600"/>
            <a:ext cx="1600200" cy="152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304800" y="1447800"/>
            <a:ext cx="4191000" cy="4956448"/>
          </a:xfrm>
        </p:spPr>
        <p:txBody>
          <a:bodyPr>
            <a:normAutofit/>
          </a:bodyPr>
          <a:lstStyle>
            <a:lvl1pPr algn="l">
              <a:defRPr sz="2000"/>
            </a:lvl1pPr>
            <a:lvl2pPr algn="l">
              <a:defRPr sz="1800"/>
            </a:lvl2pPr>
            <a:lvl3pPr algn="l">
              <a:defRPr sz="1800"/>
            </a:lvl3pPr>
            <a:lvl4pPr algn="l">
              <a:defRPr sz="1600"/>
            </a:lvl4pPr>
            <a:lvl5pPr algn="l"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724400" y="1444352"/>
            <a:ext cx="3977208" cy="4956448"/>
          </a:xfrm>
        </p:spPr>
        <p:txBody>
          <a:bodyPr>
            <a:normAutofit/>
          </a:bodyPr>
          <a:lstStyle>
            <a:lvl1pPr algn="l">
              <a:defRPr sz="2000"/>
            </a:lvl1pPr>
            <a:lvl2pPr algn="l">
              <a:defRPr sz="1800"/>
            </a:lvl2pPr>
            <a:lvl3pPr algn="l">
              <a:defRPr sz="1800"/>
            </a:lvl3pPr>
            <a:lvl4pPr algn="l">
              <a:defRPr sz="1600"/>
            </a:lvl4pPr>
            <a:lvl5pPr algn="l"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 dirty="0"/>
          </a:p>
        </p:txBody>
      </p:sp>
      <p:sp>
        <p:nvSpPr>
          <p:cNvPr id="7" name="Titre 1"/>
          <p:cNvSpPr>
            <a:spLocks noGrp="1"/>
          </p:cNvSpPr>
          <p:nvPr>
            <p:ph type="title"/>
          </p:nvPr>
        </p:nvSpPr>
        <p:spPr>
          <a:xfrm>
            <a:off x="328789" y="304800"/>
            <a:ext cx="7062611" cy="940966"/>
          </a:xfrm>
        </p:spPr>
        <p:txBody>
          <a:bodyPr>
            <a:noAutofit/>
          </a:bodyPr>
          <a:lstStyle>
            <a:lvl1pPr marL="0" indent="0" algn="l">
              <a:buFont typeface="Arial" pitchFamily="34" charset="0"/>
              <a:buNone/>
              <a:defRPr sz="2800" b="1" baseline="0">
                <a:solidFill>
                  <a:schemeClr val="accent1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fr-FR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781800" y="6457666"/>
            <a:ext cx="2133600" cy="3017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746523-84AE-44BC-AF31-5A210B2415A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Slide Number Placeholder 5"/>
          <p:cNvSpPr txBox="1">
            <a:spLocks/>
          </p:cNvSpPr>
          <p:nvPr userDrawn="1"/>
        </p:nvSpPr>
        <p:spPr>
          <a:xfrm>
            <a:off x="152400" y="6400800"/>
            <a:ext cx="2514600" cy="3017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l"/>
            <a:r>
              <a:rPr lang="en-US" err="1" smtClean="0"/>
              <a:t>Passerelles</a:t>
            </a:r>
            <a:r>
              <a:rPr lang="en-US" baseline="0" smtClean="0"/>
              <a:t> </a:t>
            </a:r>
            <a:r>
              <a:rPr lang="en-US" baseline="0" err="1" smtClean="0"/>
              <a:t>Numeriques</a:t>
            </a:r>
            <a:r>
              <a:rPr lang="en-US" baseline="0" smtClean="0"/>
              <a:t> Vietnam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1322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Espace réservé du titre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fr-FR" dirty="0" smtClean="0"/>
          </a:p>
        </p:txBody>
      </p:sp>
      <p:sp>
        <p:nvSpPr>
          <p:cNvPr id="1027" name="Espace réservé du texte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199799-CEF4-42F4-AB75-BA52ECCCCB05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37" r:id="rId1"/>
    <p:sldLayoutId id="2147483838" r:id="rId2"/>
    <p:sldLayoutId id="2147483839" r:id="rId3"/>
    <p:sldLayoutId id="2147483840" r:id="rId4"/>
  </p:sldLayoutIdLst>
  <p:timing>
    <p:tnLst>
      <p:par>
        <p:cTn id="1" dur="indefinite" restart="never" nodeType="tmRoot"/>
      </p:par>
    </p:tnLst>
  </p:timing>
  <p:hf hd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2800" b="1" kern="1200">
          <a:solidFill>
            <a:schemeClr val="accent1">
              <a:lumMod val="75000"/>
            </a:schemeClr>
          </a:solidFill>
          <a:latin typeface="Segoe UI" pitchFamily="34" charset="0"/>
          <a:ea typeface="Verdana" pitchFamily="34" charset="0"/>
          <a:cs typeface="Segoe UI" pitchFamily="34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22BBEA"/>
          </a:solidFill>
          <a:latin typeface="Verdana" pitchFamily="34" charset="0"/>
          <a:ea typeface="Verdana" pitchFamily="34" charset="0"/>
          <a:cs typeface="Verdana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22BBEA"/>
          </a:solidFill>
          <a:latin typeface="Verdana" pitchFamily="34" charset="0"/>
          <a:ea typeface="Verdana" pitchFamily="34" charset="0"/>
          <a:cs typeface="Verdana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22BBEA"/>
          </a:solidFill>
          <a:latin typeface="Verdana" pitchFamily="34" charset="0"/>
          <a:ea typeface="Verdana" pitchFamily="34" charset="0"/>
          <a:cs typeface="Verdana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22BBEA"/>
          </a:solidFill>
          <a:latin typeface="Verdana" pitchFamily="34" charset="0"/>
          <a:ea typeface="Verdana" pitchFamily="34" charset="0"/>
          <a:cs typeface="Verdana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22BBEA"/>
          </a:solidFill>
          <a:latin typeface="Verdana" pitchFamily="34" charset="0"/>
          <a:ea typeface="Verdana" pitchFamily="34" charset="0"/>
          <a:cs typeface="Verdana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22BBEA"/>
          </a:solidFill>
          <a:latin typeface="Verdana" pitchFamily="34" charset="0"/>
          <a:ea typeface="Verdana" pitchFamily="34" charset="0"/>
          <a:cs typeface="Verdana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22BBEA"/>
          </a:solidFill>
          <a:latin typeface="Verdana" pitchFamily="34" charset="0"/>
          <a:ea typeface="Verdana" pitchFamily="34" charset="0"/>
          <a:cs typeface="Verdana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22BBEA"/>
          </a:solidFill>
          <a:latin typeface="Verdana" pitchFamily="34" charset="0"/>
          <a:ea typeface="Verdana" pitchFamily="34" charset="0"/>
          <a:cs typeface="Verdana" pitchFamily="34" charset="0"/>
        </a:defRPr>
      </a:lvl9pPr>
    </p:titleStyle>
    <p:bodyStyle>
      <a:lvl1pPr marL="342900" indent="-342900" algn="l" rtl="0" eaLnBrk="1" fontAlgn="base" hangingPunct="1">
        <a:lnSpc>
          <a:spcPct val="150000"/>
        </a:lnSpc>
        <a:spcBef>
          <a:spcPct val="20000"/>
        </a:spcBef>
        <a:spcAft>
          <a:spcPct val="0"/>
        </a:spcAft>
        <a:buClr>
          <a:srgbClr val="22BBEA"/>
        </a:buClr>
        <a:buFont typeface="Arial" charset="0"/>
        <a:buChar char="•"/>
        <a:defRPr sz="2000" kern="1200">
          <a:solidFill>
            <a:schemeClr val="accent4">
              <a:lumMod val="75000"/>
            </a:schemeClr>
          </a:solidFill>
          <a:latin typeface="+mj-lt"/>
          <a:ea typeface="Verdana" pitchFamily="34" charset="0"/>
          <a:cs typeface="Segoe UI" pitchFamily="34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22BBEA"/>
        </a:buClr>
        <a:buFont typeface="Arial" charset="0"/>
        <a:buChar char="–"/>
        <a:defRPr sz="1800" kern="1200">
          <a:solidFill>
            <a:schemeClr val="tx2">
              <a:lumMod val="75000"/>
            </a:schemeClr>
          </a:solidFill>
          <a:latin typeface="+mj-lt"/>
          <a:ea typeface="Verdana" pitchFamily="34" charset="0"/>
          <a:cs typeface="Segoe UI" pitchFamily="34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22BBEA"/>
        </a:buClr>
        <a:buFont typeface="Arial" charset="0"/>
        <a:buChar char="•"/>
        <a:defRPr sz="1600" kern="1200">
          <a:solidFill>
            <a:schemeClr val="tx2">
              <a:lumMod val="75000"/>
            </a:schemeClr>
          </a:solidFill>
          <a:latin typeface="+mj-lt"/>
          <a:ea typeface="Verdana" pitchFamily="34" charset="0"/>
          <a:cs typeface="Segoe UI" pitchFamily="34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22BBEA"/>
        </a:buClr>
        <a:buFont typeface="Arial" charset="0"/>
        <a:buChar char="–"/>
        <a:defRPr sz="1600" kern="1200">
          <a:solidFill>
            <a:schemeClr val="tx2">
              <a:lumMod val="75000"/>
            </a:schemeClr>
          </a:solidFill>
          <a:latin typeface="+mj-lt"/>
          <a:ea typeface="Verdana" pitchFamily="34" charset="0"/>
          <a:cs typeface="Segoe UI" pitchFamily="34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22BBEA"/>
        </a:buClr>
        <a:buFont typeface="Wingdings" pitchFamily="2" charset="2"/>
        <a:buChar char="v"/>
        <a:defRPr sz="1600" kern="1200">
          <a:solidFill>
            <a:schemeClr val="tx2">
              <a:lumMod val="75000"/>
            </a:schemeClr>
          </a:solidFill>
          <a:latin typeface="+mj-lt"/>
          <a:ea typeface="Verdana" pitchFamily="34" charset="0"/>
          <a:cs typeface="Segoe UI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438400" y="4718418"/>
            <a:ext cx="4038600" cy="533400"/>
          </a:xfrm>
        </p:spPr>
        <p:txBody>
          <a:bodyPr>
            <a:prstTxWarp prst="textChevron">
              <a:avLst/>
            </a:prstTxWarp>
          </a:bodyPr>
          <a:lstStyle/>
          <a:p>
            <a:r>
              <a:rPr lang="en-US" sz="4000" smtClean="0">
                <a:latin typeface="Times New Roman" pitchFamily="18" charset="0"/>
                <a:cs typeface="Times New Roman" pitchFamily="18" charset="0"/>
              </a:rPr>
              <a:t>Group 8</a:t>
            </a:r>
            <a:endParaRPr lang="en-US" sz="40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355834" y="304800"/>
            <a:ext cx="7315200" cy="984885"/>
          </a:xfrm>
          <a:prstGeom prst="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r>
              <a:rPr lang="en-US" sz="4000" b="1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MILKTEA  MANAGEMENT</a:t>
            </a:r>
          </a:p>
          <a:p>
            <a:endParaRPr lang="en-US" b="1" cap="all">
              <a:ln w="0"/>
              <a:gradFill flip="none">
                <a:gsLst>
                  <a:gs pos="0">
                    <a:schemeClr val="accent1">
                      <a:tint val="75000"/>
                      <a:shade val="75000"/>
                      <a:satMod val="170000"/>
                    </a:schemeClr>
                  </a:gs>
                  <a:gs pos="49000">
                    <a:schemeClr val="accent1">
                      <a:tint val="88000"/>
                      <a:shade val="65000"/>
                      <a:satMod val="172000"/>
                    </a:schemeClr>
                  </a:gs>
                  <a:gs pos="50000">
                    <a:schemeClr val="accent1">
                      <a:shade val="65000"/>
                      <a:satMod val="130000"/>
                    </a:schemeClr>
                  </a:gs>
                  <a:gs pos="92000">
                    <a:schemeClr val="accent1">
                      <a:shade val="50000"/>
                      <a:satMod val="120000"/>
                    </a:schemeClr>
                  </a:gs>
                  <a:gs pos="100000">
                    <a:schemeClr val="accent1">
                      <a:shade val="48000"/>
                      <a:satMod val="120000"/>
                    </a:schemeClr>
                  </a:gs>
                </a:gsLst>
                <a:lin ang="5400000"/>
              </a:gradFill>
              <a:effectLst>
                <a:reflection blurRad="12700" stA="50000" endPos="50000" dist="5000" dir="5400000" sy="-100000" rotWithShape="0"/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04040" y="5291628"/>
            <a:ext cx="6747641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latin typeface="Times New Roman" pitchFamily="18" charset="0"/>
                <a:cs typeface="Times New Roman" pitchFamily="18" charset="0"/>
              </a:rPr>
              <a:t>Instructor:  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Teacher </a:t>
            </a:r>
            <a:r>
              <a:rPr lang="en-US" sz="2800" dirty="0" err="1" smtClean="0">
                <a:latin typeface="Times New Roman" pitchFamily="18" charset="0"/>
                <a:cs typeface="Times New Roman" pitchFamily="18" charset="0"/>
              </a:rPr>
              <a:t>Trịnh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 smtClean="0">
                <a:latin typeface="Times New Roman" pitchFamily="18" charset="0"/>
                <a:cs typeface="Times New Roman" pitchFamily="18" charset="0"/>
              </a:rPr>
              <a:t>Phước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 smtClean="0">
                <a:latin typeface="Times New Roman" pitchFamily="18" charset="0"/>
                <a:cs typeface="Times New Roman" pitchFamily="18" charset="0"/>
              </a:rPr>
              <a:t>Thuận</a:t>
            </a:r>
            <a:endParaRPr lang="en-US" sz="28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3200" b="1" dirty="0" smtClean="0">
                <a:latin typeface="Times New Roman" pitchFamily="18" charset="0"/>
                <a:cs typeface="Times New Roman" pitchFamily="18" charset="0"/>
              </a:rPr>
              <a:t>Members:   </a:t>
            </a:r>
            <a:r>
              <a:rPr lang="en-US" sz="2800" dirty="0" err="1" smtClean="0">
                <a:latin typeface="Times New Roman" pitchFamily="18" charset="0"/>
                <a:cs typeface="Times New Roman" pitchFamily="18" charset="0"/>
              </a:rPr>
              <a:t>Nguyễn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 smtClean="0">
                <a:latin typeface="Times New Roman" pitchFamily="18" charset="0"/>
                <a:cs typeface="Times New Roman" pitchFamily="18" charset="0"/>
              </a:rPr>
              <a:t>Văn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 smtClean="0">
                <a:latin typeface="Times New Roman" pitchFamily="18" charset="0"/>
                <a:cs typeface="Times New Roman" pitchFamily="18" charset="0"/>
              </a:rPr>
              <a:t>Dũng</a:t>
            </a:r>
            <a:endParaRPr lang="en-US" sz="28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	 	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sz="2800" dirty="0" err="1" smtClean="0">
                <a:latin typeface="Times New Roman" pitchFamily="18" charset="0"/>
                <a:cs typeface="Times New Roman" pitchFamily="18" charset="0"/>
              </a:rPr>
              <a:t>Lê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 smtClean="0">
                <a:latin typeface="Times New Roman" pitchFamily="18" charset="0"/>
                <a:cs typeface="Times New Roman" pitchFamily="18" charset="0"/>
              </a:rPr>
              <a:t>Thị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 smtClean="0">
                <a:latin typeface="Times New Roman" pitchFamily="18" charset="0"/>
                <a:cs typeface="Times New Roman" pitchFamily="18" charset="0"/>
              </a:rPr>
              <a:t>Hương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 smtClean="0">
                <a:latin typeface="Times New Roman" pitchFamily="18" charset="0"/>
                <a:cs typeface="Times New Roman" pitchFamily="18" charset="0"/>
              </a:rPr>
              <a:t>Lài</a:t>
            </a:r>
            <a:endParaRPr lang="en-US" sz="28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746523-84AE-44BC-AF31-5A210B2415A5}" type="slidenum">
              <a:rPr lang="en-US" smtClean="0"/>
              <a:t>10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561372" y="160095"/>
            <a:ext cx="2362200" cy="3693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Update</a:t>
            </a:r>
            <a:endParaRPr lang="en-US" b="1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13" name="Right Arrow 12"/>
          <p:cNvSpPr/>
          <p:nvPr/>
        </p:nvSpPr>
        <p:spPr>
          <a:xfrm>
            <a:off x="3848100" y="2936316"/>
            <a:ext cx="838200" cy="219437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48" y="4627936"/>
            <a:ext cx="3348942" cy="186716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4601893"/>
            <a:ext cx="3462166" cy="1848108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2105918" y="5826248"/>
            <a:ext cx="533400" cy="2286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7073589" y="5791198"/>
            <a:ext cx="533400" cy="2286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/>
          <p:cNvSpPr/>
          <p:nvPr/>
        </p:nvSpPr>
        <p:spPr>
          <a:xfrm>
            <a:off x="3886200" y="5447215"/>
            <a:ext cx="838200" cy="219437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525" y="762000"/>
            <a:ext cx="3299160" cy="149557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4831" y="725347"/>
            <a:ext cx="3891507" cy="1495569"/>
          </a:xfrm>
          <a:prstGeom prst="rect">
            <a:avLst/>
          </a:prstGeom>
        </p:spPr>
      </p:pic>
      <p:sp>
        <p:nvSpPr>
          <p:cNvPr id="23" name="Right Arrow 22"/>
          <p:cNvSpPr/>
          <p:nvPr/>
        </p:nvSpPr>
        <p:spPr>
          <a:xfrm>
            <a:off x="3744410" y="1473131"/>
            <a:ext cx="838200" cy="219437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2883543" y="1692568"/>
            <a:ext cx="316857" cy="2124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8175103" y="1629624"/>
            <a:ext cx="533400" cy="2286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48" y="2441294"/>
            <a:ext cx="3632862" cy="1428918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4831" y="2527015"/>
            <a:ext cx="3824369" cy="1257476"/>
          </a:xfrm>
          <a:prstGeom prst="rect">
            <a:avLst/>
          </a:prstGeom>
        </p:spPr>
      </p:pic>
      <p:sp>
        <p:nvSpPr>
          <p:cNvPr id="28" name="Oval 27"/>
          <p:cNvSpPr/>
          <p:nvPr/>
        </p:nvSpPr>
        <p:spPr>
          <a:xfrm>
            <a:off x="2131189" y="2656594"/>
            <a:ext cx="533400" cy="2286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7073589" y="2707716"/>
            <a:ext cx="533400" cy="2286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44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746523-84AE-44BC-AF31-5A210B2415A5}" type="slidenum">
              <a:rPr lang="en-US" smtClean="0"/>
              <a:t>11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8316" y="5350348"/>
            <a:ext cx="2691339" cy="151106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2293" y="152400"/>
            <a:ext cx="8916365" cy="452431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DELIMITER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$$</a:t>
            </a:r>
          </a:p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CREATE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PROCEDURE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calculateMoneyInAMonth</a:t>
            </a:r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IN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yearInput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VARCHAR(4), IN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monthInput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VARCHAR(2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))</a:t>
            </a:r>
          </a:p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BEGIN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	</a:t>
            </a:r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DECLARE 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s VARCHAR(20) ;    </a:t>
            </a:r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SET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s = CONCAT(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yearInput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,'-',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monthInput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,'-%');    </a:t>
            </a:r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SELECT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SUM(pay) 	</a:t>
            </a:r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FROM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customer	</a:t>
            </a:r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WHERE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day LIKE s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;</a:t>
            </a:r>
          </a:p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END $$</a:t>
            </a:r>
          </a:p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DELIMITER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;</a:t>
            </a:r>
          </a:p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CALL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calculateMoneyInAMonth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(‘2016’,’10’);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Cloud Callout 7"/>
          <p:cNvSpPr/>
          <p:nvPr/>
        </p:nvSpPr>
        <p:spPr>
          <a:xfrm rot="4658198" flipH="1">
            <a:off x="2443935" y="4599997"/>
            <a:ext cx="2055469" cy="2289643"/>
          </a:xfrm>
          <a:prstGeom prst="cloudCallout">
            <a:avLst>
              <a:gd name="adj1" fmla="val -28888"/>
              <a:gd name="adj2" fmla="val 93134"/>
            </a:avLst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759240" y="5131579"/>
            <a:ext cx="177477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i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Procedure </a:t>
            </a:r>
            <a:r>
              <a:rPr lang="en-US" sz="2000" b="1" i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Calculate sum money in a month</a:t>
            </a:r>
          </a:p>
          <a:p>
            <a:pPr algn="ctr"/>
            <a:endParaRPr lang="en-US" sz="2000" b="1" i="1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544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746523-84AE-44BC-AF31-5A210B2415A5}" type="slidenum">
              <a:rPr lang="en-US" smtClean="0"/>
              <a:t>12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8316" y="5350348"/>
            <a:ext cx="2691339" cy="151106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2293" y="152400"/>
            <a:ext cx="8916365" cy="378565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DROP PROCEDURE IF EXISTS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calculateMoneyOfMemberBuyMost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$$CREATE PROCEDURE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calculateMoneyOfMemberBuyMost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()</a:t>
            </a:r>
          </a:p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BEGIN	</a:t>
            </a:r>
          </a:p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SELECT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id_mem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, SUM(pay)	</a:t>
            </a:r>
          </a:p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FROM customer     </a:t>
            </a:r>
          </a:p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WHERE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id_mem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!=0    </a:t>
            </a:r>
          </a:p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GROUP BY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id_mem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ORDER BY SUM(pay)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DESC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LIMIT 1;</a:t>
            </a:r>
          </a:p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END $$</a:t>
            </a:r>
          </a:p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CALL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calculateMoneyOfMemberBuyMost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();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Cloud Callout 7"/>
          <p:cNvSpPr/>
          <p:nvPr/>
        </p:nvSpPr>
        <p:spPr>
          <a:xfrm rot="4658198" flipH="1">
            <a:off x="2172228" y="4042249"/>
            <a:ext cx="2055469" cy="2289643"/>
          </a:xfrm>
          <a:prstGeom prst="cloudCallout">
            <a:avLst>
              <a:gd name="adj1" fmla="val -28888"/>
              <a:gd name="adj2" fmla="val 93134"/>
            </a:avLst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 rot="218924">
            <a:off x="2565994" y="4473795"/>
            <a:ext cx="177477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i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Procedure </a:t>
            </a:r>
            <a:r>
              <a:rPr lang="en-US" sz="2000" b="1" i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calculate money of member buy most.</a:t>
            </a:r>
          </a:p>
          <a:p>
            <a:pPr algn="ctr"/>
            <a:endParaRPr lang="en-US" sz="2000" b="1" i="1" dirty="0">
              <a:solidFill>
                <a:schemeClr val="accent6">
                  <a:lumMod val="7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en-US" sz="2000" b="1" i="1" dirty="0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5837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746523-84AE-44BC-AF31-5A210B2415A5}" type="slidenum">
              <a:rPr lang="en-US" smtClean="0"/>
              <a:t>13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8316" y="5350348"/>
            <a:ext cx="2691339" cy="151106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2293" y="152400"/>
            <a:ext cx="8916365" cy="378565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DELIMITER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$$</a:t>
            </a:r>
          </a:p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DROP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PROCEDURE IF EXISTS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OrderProductSellMostDesc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$$</a:t>
            </a:r>
          </a:p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CREATE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PROCEDURE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OrderProductSellMostDesc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()</a:t>
            </a:r>
          </a:p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BEGIN</a:t>
            </a:r>
          </a:p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SELECT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id_pro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, SUM(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quantity_detail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)	</a:t>
            </a:r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FROM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cus_pro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  </a:t>
            </a:r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GROUP BY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id_pro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   </a:t>
            </a:r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ORDER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BY SUM(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quantity_detail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) DESC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;</a:t>
            </a:r>
          </a:p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END $$</a:t>
            </a:r>
          </a:p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DELIMITER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;</a:t>
            </a:r>
          </a:p>
        </p:txBody>
      </p:sp>
      <p:sp>
        <p:nvSpPr>
          <p:cNvPr id="8" name="Cloud Callout 7"/>
          <p:cNvSpPr/>
          <p:nvPr/>
        </p:nvSpPr>
        <p:spPr>
          <a:xfrm rot="4658198" flipH="1">
            <a:off x="2443935" y="4205527"/>
            <a:ext cx="2055469" cy="2289643"/>
          </a:xfrm>
          <a:prstGeom prst="cloudCallout">
            <a:avLst>
              <a:gd name="adj1" fmla="val -28888"/>
              <a:gd name="adj2" fmla="val 93134"/>
            </a:avLst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 rot="218924">
            <a:off x="2584282" y="4678794"/>
            <a:ext cx="1774774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Procedure o</a:t>
            </a:r>
            <a:r>
              <a:rPr lang="en-US" sz="2400" b="1" i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rder product sold most desc</a:t>
            </a:r>
            <a:endParaRPr lang="en-US" sz="2400" b="1" i="1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en-US" sz="2000" b="1" i="1">
              <a:solidFill>
                <a:schemeClr val="accent6">
                  <a:lumMod val="7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en-US" sz="2000" b="1" i="1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0629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746523-84AE-44BC-AF31-5A210B2415A5}" type="slidenum">
              <a:rPr lang="en-US" smtClean="0"/>
              <a:t>14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7010400"/>
          </a:xfrm>
          <a:prstGeom prst="rect">
            <a:avLst/>
          </a:prstGeom>
        </p:spPr>
      </p:pic>
      <p:sp>
        <p:nvSpPr>
          <p:cNvPr id="6" name="Cloud Callout 5"/>
          <p:cNvSpPr/>
          <p:nvPr/>
        </p:nvSpPr>
        <p:spPr>
          <a:xfrm rot="19977104" flipH="1">
            <a:off x="5964785" y="1626922"/>
            <a:ext cx="2637608" cy="2117306"/>
          </a:xfrm>
          <a:prstGeom prst="cloudCallout">
            <a:avLst>
              <a:gd name="adj1" fmla="val -28888"/>
              <a:gd name="adj2" fmla="val 93134"/>
            </a:avLst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 rot="19752086">
            <a:off x="6316687" y="1907495"/>
            <a:ext cx="19338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i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Procedure calculate  money which  members  were discounted</a:t>
            </a:r>
            <a:endParaRPr lang="en-US" sz="2000" b="1" i="1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4767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746523-84AE-44BC-AF31-5A210B2415A5}" type="slidenum">
              <a:rPr lang="en-US" smtClean="0"/>
              <a:t>15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743200" y="163772"/>
            <a:ext cx="3429000" cy="5847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prstTxWarp prst="textChevron">
              <a:avLst/>
            </a:prstTxWarp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r>
              <a:rPr lang="en-US" sz="3200" b="1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Displays</a:t>
            </a:r>
            <a:endParaRPr lang="en-US" sz="3200" b="1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807686"/>
            <a:ext cx="8839200" cy="605486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 rot="1427835">
            <a:off x="1901365" y="4793775"/>
            <a:ext cx="23401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Times New Roman" pitchFamily="18" charset="0"/>
                <a:cs typeface="Times New Roman" pitchFamily="18" charset="0"/>
              </a:rPr>
              <a:t>MAIN PAGE</a:t>
            </a:r>
            <a:endParaRPr lang="en-US" sz="2800" b="1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Right Arrow 8"/>
          <p:cNvSpPr/>
          <p:nvPr/>
        </p:nvSpPr>
        <p:spPr>
          <a:xfrm rot="19097956">
            <a:off x="3212594" y="4068832"/>
            <a:ext cx="838200" cy="35590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059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746523-84AE-44BC-AF31-5A210B2415A5}" type="slidenum">
              <a:rPr lang="en-US" smtClean="0"/>
              <a:t>16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6200"/>
            <a:ext cx="91440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 rot="1427835">
            <a:off x="1450855" y="5007290"/>
            <a:ext cx="230230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Times New Roman" pitchFamily="18" charset="0"/>
                <a:cs typeface="Times New Roman" pitchFamily="18" charset="0"/>
              </a:rPr>
              <a:t>CUSTOMER</a:t>
            </a:r>
          </a:p>
          <a:p>
            <a:r>
              <a:rPr lang="en-US" sz="2800" b="1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Times New Roman" pitchFamily="18" charset="0"/>
                <a:cs typeface="Times New Roman" pitchFamily="18" charset="0"/>
              </a:rPr>
              <a:t>   PAGE</a:t>
            </a:r>
            <a:endParaRPr lang="en-US" sz="2800" b="1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Right Arrow 6"/>
          <p:cNvSpPr/>
          <p:nvPr/>
        </p:nvSpPr>
        <p:spPr>
          <a:xfrm rot="19097956">
            <a:off x="2803238" y="4448029"/>
            <a:ext cx="838200" cy="27065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551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746523-84AE-44BC-AF31-5A210B2415A5}" type="slidenum">
              <a:rPr lang="en-US" smtClean="0"/>
              <a:t>17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11311"/>
            <a:ext cx="9144000" cy="706931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38200" y="5834384"/>
            <a:ext cx="6553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Times New Roman" pitchFamily="18" charset="0"/>
                <a:cs typeface="Times New Roman" pitchFamily="18" charset="0"/>
              </a:rPr>
              <a:t>CUSTOMER BUY PRODUCT PAGE</a:t>
            </a:r>
            <a:endParaRPr lang="en-US" sz="2800" b="1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0150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746523-84AE-44BC-AF31-5A210B2415A5}" type="slidenum">
              <a:rPr lang="en-US" smtClean="0"/>
              <a:t>18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 rot="794113">
            <a:off x="1201311" y="5486463"/>
            <a:ext cx="3389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Times New Roman" pitchFamily="18" charset="0"/>
                <a:cs typeface="Times New Roman" pitchFamily="18" charset="0"/>
              </a:rPr>
              <a:t>PAYMENT PAGE</a:t>
            </a:r>
            <a:endParaRPr lang="en-US" sz="28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Right Arrow 6"/>
          <p:cNvSpPr/>
          <p:nvPr/>
        </p:nvSpPr>
        <p:spPr>
          <a:xfrm rot="17758980">
            <a:off x="2324561" y="4534043"/>
            <a:ext cx="838200" cy="27065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308359"/>
            <a:ext cx="8506968" cy="3924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401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746523-84AE-44BC-AF31-5A210B2415A5}" type="slidenum">
              <a:rPr lang="en-US" smtClean="0"/>
              <a:t>19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29101" y="5925363"/>
            <a:ext cx="6553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Times New Roman" pitchFamily="18" charset="0"/>
                <a:cs typeface="Times New Roman" pitchFamily="18" charset="0"/>
              </a:rPr>
              <a:t>MEMBER PAGE</a:t>
            </a:r>
            <a:endParaRPr lang="en-US" sz="2800" b="1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6004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746523-84AE-44BC-AF31-5A210B2415A5}" type="slidenum">
              <a:rPr lang="en-US" smtClean="0"/>
              <a:t>2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352800" y="449630"/>
            <a:ext cx="2682766" cy="697468"/>
          </a:xfrm>
          <a:prstGeom prst="rect">
            <a:avLst/>
          </a:prstGeom>
          <a:noFill/>
        </p:spPr>
        <p:txBody>
          <a:bodyPr wrap="square" rtlCol="0">
            <a:prstTxWarp prst="textCanUp">
              <a:avLst/>
            </a:prstTxWarp>
            <a:spAutoFit/>
            <a:scene3d>
              <a:camera prst="orthographicFront"/>
              <a:lightRig rig="brightRoom" dir="t"/>
            </a:scene3d>
            <a:sp3d contourW="6350" prstMaterial="plastic">
              <a:bevelT w="20320" h="20320" prst="angle"/>
              <a:contourClr>
                <a:schemeClr val="accent1">
                  <a:tint val="100000"/>
                  <a:shade val="100000"/>
                  <a:hueMod val="100000"/>
                  <a:satMod val="100000"/>
                </a:schemeClr>
              </a:contourClr>
            </a:sp3d>
          </a:bodyPr>
          <a:lstStyle/>
          <a:p>
            <a:pPr algn="ctr"/>
            <a:r>
              <a:rPr lang="en-US" b="1" cap="all" smtClean="0">
                <a:ln/>
                <a:solidFill>
                  <a:schemeClr val="accent1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  <a:latin typeface="Times New Roman" pitchFamily="18" charset="0"/>
                <a:cs typeface="Times New Roman" pitchFamily="18" charset="0"/>
              </a:rPr>
              <a:t>CONTENT</a:t>
            </a:r>
            <a:endParaRPr lang="en-US" b="1" cap="all">
              <a:ln/>
              <a:solidFill>
                <a:schemeClr val="accent1"/>
              </a:solidFill>
              <a:effectLst>
                <a:outerShdw blurRad="19685" dist="12700" dir="5400000" algn="tl" rotWithShape="0">
                  <a:schemeClr val="accent1">
                    <a:satMod val="130000"/>
                    <a:alpha val="60000"/>
                  </a:schemeClr>
                </a:outerShdw>
                <a:reflection blurRad="10000" stA="55000" endPos="48000" dist="500" dir="5400000" sy="-100000" algn="bl" rotWithShape="0"/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211239" y="1147098"/>
            <a:ext cx="67056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sz="3600" b="1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DIAGRAM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sz="3600" b="1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SOME MAIN FUNCTIONS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sz="3600" b="1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SOMES PROCEDURES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sz="3600" b="1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SOME DISPLAYS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sz="3600" b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</a:t>
            </a:r>
            <a:r>
              <a:rPr lang="en-US" sz="3600" b="1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DEMO</a:t>
            </a:r>
            <a:endParaRPr lang="en-US" sz="3600"/>
          </a:p>
        </p:txBody>
      </p:sp>
    </p:spTree>
    <p:extLst>
      <p:ext uri="{BB962C8B-B14F-4D97-AF65-F5344CB8AC3E}">
        <p14:creationId xmlns:p14="http://schemas.microsoft.com/office/powerpoint/2010/main" val="3716425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746523-84AE-44BC-AF31-5A210B2415A5}" type="slidenum">
              <a:rPr lang="en-US" smtClean="0"/>
              <a:t>20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38200" y="5834384"/>
            <a:ext cx="6553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Times New Roman" pitchFamily="18" charset="0"/>
                <a:cs typeface="Times New Roman" pitchFamily="18" charset="0"/>
              </a:rPr>
              <a:t> PRODUCT PAGE</a:t>
            </a:r>
            <a:endParaRPr lang="en-US" sz="28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7389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746523-84AE-44BC-AF31-5A210B2415A5}" type="slidenum">
              <a:rPr lang="en-US" smtClean="0"/>
              <a:t>21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457200"/>
            <a:ext cx="8534400" cy="35031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66800" y="4800600"/>
            <a:ext cx="6553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Times New Roman" pitchFamily="18" charset="0"/>
                <a:cs typeface="Times New Roman" pitchFamily="18" charset="0"/>
              </a:rPr>
              <a:t> TOTAL DISCOUNT PAGE</a:t>
            </a:r>
            <a:endParaRPr lang="en-US" sz="28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3147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746523-84AE-44BC-AF31-5A210B2415A5}" type="slidenum">
              <a:rPr lang="en-US" smtClean="0"/>
              <a:t>22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066800" y="4800600"/>
            <a:ext cx="6553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Times New Roman" pitchFamily="18" charset="0"/>
                <a:cs typeface="Times New Roman" pitchFamily="18" charset="0"/>
              </a:rPr>
              <a:t>ERROR PAGE</a:t>
            </a:r>
            <a:endParaRPr lang="en-US" sz="28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609600"/>
            <a:ext cx="8458200" cy="323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514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746523-84AE-44BC-AF31-5A210B2415A5}" type="slidenum">
              <a:rPr lang="en-US" smtClean="0"/>
              <a:t>23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828800" y="529679"/>
            <a:ext cx="5029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DEMO</a:t>
            </a:r>
            <a:endParaRPr lang="en-US" sz="4400" b="1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752600"/>
            <a:ext cx="8839200" cy="4533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458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746523-84AE-44BC-AF31-5A210B2415A5}" type="slidenum">
              <a:rPr lang="en-US" smtClean="0"/>
              <a:t>24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52400"/>
            <a:ext cx="8839200" cy="6553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496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746523-84AE-44BC-AF31-5A210B2415A5}" type="slidenum">
              <a:rPr lang="en-US" smtClean="0"/>
              <a:t>3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04800" y="228675"/>
            <a:ext cx="2286000" cy="584775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3200" smtClean="0"/>
              <a:t>DIAGRAM</a:t>
            </a:r>
            <a:endParaRPr lang="en-US" sz="320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947390"/>
            <a:ext cx="8839200" cy="5910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599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746523-84AE-44BC-AF31-5A210B2415A5}" type="slidenum">
              <a:rPr lang="en-US" smtClean="0"/>
              <a:t>4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873991" y="304800"/>
            <a:ext cx="3048000" cy="5847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prstTxWarp prst="textChevron">
              <a:avLst/>
            </a:prstTxWarp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r>
              <a:rPr lang="en-US" sz="3200" b="1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FUNCTIONS</a:t>
            </a:r>
            <a:endParaRPr lang="en-US" sz="3200" b="1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28600" y="3931534"/>
            <a:ext cx="5105400" cy="954107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smtClean="0">
                <a:latin typeface="Times New Roman" pitchFamily="18" charset="0"/>
                <a:cs typeface="Times New Roman" pitchFamily="18" charset="0"/>
              </a:rPr>
              <a:t>Count quantity products and calculate  money in a order </a:t>
            </a:r>
            <a:endParaRPr lang="en-US" sz="28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83191" y="1524000"/>
            <a:ext cx="8229600" cy="138499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>
                <a:latin typeface="Times New Roman" pitchFamily="18" charset="0"/>
                <a:cs typeface="Times New Roman" pitchFamily="18" charset="0"/>
              </a:rPr>
              <a:t>SELECT SUM(</a:t>
            </a:r>
            <a:r>
              <a:rPr lang="en-US" sz="2800" err="1">
                <a:latin typeface="Times New Roman" pitchFamily="18" charset="0"/>
                <a:cs typeface="Times New Roman" pitchFamily="18" charset="0"/>
              </a:rPr>
              <a:t>quantity_detail</a:t>
            </a:r>
            <a:r>
              <a:rPr lang="en-US" sz="2800">
                <a:latin typeface="Times New Roman" pitchFamily="18" charset="0"/>
                <a:cs typeface="Times New Roman" pitchFamily="18" charset="0"/>
              </a:rPr>
              <a:t>) INTO </a:t>
            </a:r>
            <a:r>
              <a:rPr lang="en-US" sz="2800" err="1" smtClean="0">
                <a:latin typeface="Times New Roman" pitchFamily="18" charset="0"/>
                <a:cs typeface="Times New Roman" pitchFamily="18" charset="0"/>
              </a:rPr>
              <a:t>quantity_result</a:t>
            </a:r>
            <a:endParaRPr lang="en-US" sz="280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80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>
                <a:latin typeface="Times New Roman" pitchFamily="18" charset="0"/>
                <a:cs typeface="Times New Roman" pitchFamily="18" charset="0"/>
              </a:rPr>
              <a:t>FROM </a:t>
            </a:r>
            <a:r>
              <a:rPr lang="en-US" sz="2800" err="1">
                <a:latin typeface="Times New Roman" pitchFamily="18" charset="0"/>
                <a:cs typeface="Times New Roman" pitchFamily="18" charset="0"/>
              </a:rPr>
              <a:t>cus_pro</a:t>
            </a:r>
            <a:r>
              <a:rPr lang="en-US" sz="2800">
                <a:latin typeface="Times New Roman" pitchFamily="18" charset="0"/>
                <a:cs typeface="Times New Roman" pitchFamily="18" charset="0"/>
              </a:rPr>
              <a:t>		</a:t>
            </a:r>
            <a:endParaRPr lang="en-US" sz="280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800" smtClean="0">
                <a:latin typeface="Times New Roman" pitchFamily="18" charset="0"/>
                <a:cs typeface="Times New Roman" pitchFamily="18" charset="0"/>
              </a:rPr>
              <a:t>WHERE </a:t>
            </a:r>
            <a:r>
              <a:rPr lang="en-US" sz="2800" err="1">
                <a:latin typeface="Times New Roman" pitchFamily="18" charset="0"/>
                <a:cs typeface="Times New Roman" pitchFamily="18" charset="0"/>
              </a:rPr>
              <a:t>cus_pro.id_cus</a:t>
            </a:r>
            <a:r>
              <a:rPr lang="en-US" sz="2800">
                <a:latin typeface="Times New Roman" pitchFamily="18" charset="0"/>
                <a:cs typeface="Times New Roman" pitchFamily="18" charset="0"/>
              </a:rPr>
              <a:t> = </a:t>
            </a:r>
            <a:r>
              <a:rPr lang="en-US" sz="2800" err="1">
                <a:latin typeface="Times New Roman" pitchFamily="18" charset="0"/>
                <a:cs typeface="Times New Roman" pitchFamily="18" charset="0"/>
              </a:rPr>
              <a:t>id_cus_in</a:t>
            </a:r>
            <a:r>
              <a:rPr lang="en-US" sz="2800">
                <a:latin typeface="Times New Roman" pitchFamily="18" charset="0"/>
                <a:cs typeface="Times New Roman" pitchFamily="18" charset="0"/>
              </a:rPr>
              <a:t>;        	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8316" y="5350348"/>
            <a:ext cx="2691339" cy="151106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28600" y="3145740"/>
            <a:ext cx="8229600" cy="52322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>
                <a:latin typeface="Times New Roman" pitchFamily="18" charset="0"/>
                <a:cs typeface="Times New Roman" pitchFamily="18" charset="0"/>
              </a:rPr>
              <a:t>SET pay_pro = quantity_result * 15000;</a:t>
            </a:r>
          </a:p>
        </p:txBody>
      </p:sp>
    </p:spTree>
    <p:extLst>
      <p:ext uri="{BB962C8B-B14F-4D97-AF65-F5344CB8AC3E}">
        <p14:creationId xmlns:p14="http://schemas.microsoft.com/office/powerpoint/2010/main" val="3295830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746523-84AE-44BC-AF31-5A210B2415A5}" type="slidenum">
              <a:rPr lang="en-US" smtClean="0"/>
              <a:t>5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8316" y="5350348"/>
            <a:ext cx="2691339" cy="151106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3054459"/>
            <a:ext cx="5105400" cy="1815882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smtClean="0">
                <a:latin typeface="Times New Roman" pitchFamily="18" charset="0"/>
                <a:cs typeface="Times New Roman" pitchFamily="18" charset="0"/>
              </a:rPr>
              <a:t>Calculate total money which customer have to pay.</a:t>
            </a:r>
          </a:p>
          <a:p>
            <a:endParaRPr lang="en-US" sz="280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800" smtClean="0">
                <a:latin typeface="Times New Roman" pitchFamily="18" charset="0"/>
                <a:cs typeface="Times New Roman" pitchFamily="18" charset="0"/>
              </a:rPr>
              <a:t>Update customer table.</a:t>
            </a:r>
            <a:endParaRPr lang="en-US" sz="28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09600" y="457200"/>
            <a:ext cx="7239000" cy="52322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>
                <a:latin typeface="Times New Roman" pitchFamily="18" charset="0"/>
                <a:cs typeface="Times New Roman" pitchFamily="18" charset="0"/>
              </a:rPr>
              <a:t> SET pay_total = pay_pro + pay_ship - pay_sale; </a:t>
            </a:r>
            <a:endParaRPr lang="en-US" sz="280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89128" y="1361490"/>
            <a:ext cx="7849170" cy="138499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 smtClean="0">
                <a:latin typeface="Times New Roman" pitchFamily="18" charset="0"/>
                <a:cs typeface="Times New Roman" pitchFamily="18" charset="0"/>
              </a:rPr>
              <a:t>UPDATE </a:t>
            </a:r>
            <a:r>
              <a:rPr lang="en-US" sz="2800">
                <a:latin typeface="Times New Roman" pitchFamily="18" charset="0"/>
                <a:cs typeface="Times New Roman" pitchFamily="18" charset="0"/>
              </a:rPr>
              <a:t>customer		</a:t>
            </a:r>
            <a:endParaRPr lang="en-US" sz="280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800" smtClean="0">
                <a:latin typeface="Times New Roman" pitchFamily="18" charset="0"/>
                <a:cs typeface="Times New Roman" pitchFamily="18" charset="0"/>
              </a:rPr>
              <a:t>SET </a:t>
            </a:r>
            <a:r>
              <a:rPr lang="en-US" sz="2800">
                <a:latin typeface="Times New Roman" pitchFamily="18" charset="0"/>
                <a:cs typeface="Times New Roman" pitchFamily="18" charset="0"/>
              </a:rPr>
              <a:t>pay = pay_total		</a:t>
            </a:r>
          </a:p>
          <a:p>
            <a:r>
              <a:rPr lang="en-US" sz="2800" smtClean="0">
                <a:latin typeface="Times New Roman" pitchFamily="18" charset="0"/>
                <a:cs typeface="Times New Roman" pitchFamily="18" charset="0"/>
              </a:rPr>
              <a:t>WHERE </a:t>
            </a:r>
            <a:r>
              <a:rPr lang="en-US" sz="2800">
                <a:latin typeface="Times New Roman" pitchFamily="18" charset="0"/>
                <a:cs typeface="Times New Roman" pitchFamily="18" charset="0"/>
              </a:rPr>
              <a:t>id_cus = id_cus_in;</a:t>
            </a:r>
          </a:p>
        </p:txBody>
      </p:sp>
    </p:spTree>
    <p:extLst>
      <p:ext uri="{BB962C8B-B14F-4D97-AF65-F5344CB8AC3E}">
        <p14:creationId xmlns:p14="http://schemas.microsoft.com/office/powerpoint/2010/main" val="188544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746523-84AE-44BC-AF31-5A210B2415A5}" type="slidenum">
              <a:rPr lang="en-US" smtClean="0"/>
              <a:t>6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8315" y="5423136"/>
            <a:ext cx="2691339" cy="1511064"/>
          </a:xfrm>
          <a:prstGeom prst="rect">
            <a:avLst/>
          </a:prstGeom>
        </p:spPr>
      </p:pic>
      <p:sp>
        <p:nvSpPr>
          <p:cNvPr id="5" name="Slide Number Placeholder 3"/>
          <p:cNvSpPr txBox="1">
            <a:spLocks/>
          </p:cNvSpPr>
          <p:nvPr/>
        </p:nvSpPr>
        <p:spPr>
          <a:xfrm>
            <a:off x="6934200" y="6610066"/>
            <a:ext cx="2133600" cy="32413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fld id="{0F746523-84AE-44BC-AF31-5A210B2415A5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83926" y="317102"/>
            <a:ext cx="8100515" cy="440120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OPEN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pro_update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;		</a:t>
            </a:r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  FETCH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pro_update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INTO  id_cus2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, id_pro2, 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quantity_detail2;</a:t>
            </a:r>
          </a:p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      WHILE 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no_more_product2 !=1 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DO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			</a:t>
            </a:r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          BEGIN 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				</a:t>
            </a:r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                IF 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id_cus2 =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id_cus_in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THEN					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       UPDATE 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product 						 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           SET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quantity_pro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=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quantity_pro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- quantity_detail2		 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               WHERE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id_pro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= id_pro2;				 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  END 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IF;			</a:t>
            </a:r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          END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;           </a:t>
            </a:r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           FETCH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pro_update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INTO  id_cus2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, id_pro2, quantity_detail2;	</a:t>
            </a:r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     END 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WHILE;	</a:t>
            </a:r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CLOSE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pro_update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;</a:t>
            </a:r>
          </a:p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END 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$$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29335" y="5213941"/>
            <a:ext cx="5105400" cy="954107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smtClean="0">
                <a:latin typeface="Times New Roman" pitchFamily="18" charset="0"/>
                <a:cs typeface="Times New Roman" pitchFamily="18" charset="0"/>
              </a:rPr>
              <a:t>Update product quantity after customer bought.</a:t>
            </a:r>
            <a:endParaRPr lang="en-US" sz="280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544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746523-84AE-44BC-AF31-5A210B2415A5}" type="slidenum">
              <a:rPr lang="en-US" smtClean="0"/>
              <a:t>7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8315" y="5423136"/>
            <a:ext cx="2691339" cy="1511064"/>
          </a:xfrm>
          <a:prstGeom prst="rect">
            <a:avLst/>
          </a:prstGeom>
        </p:spPr>
      </p:pic>
      <p:sp>
        <p:nvSpPr>
          <p:cNvPr id="5" name="Slide Number Placeholder 3"/>
          <p:cNvSpPr txBox="1">
            <a:spLocks/>
          </p:cNvSpPr>
          <p:nvPr/>
        </p:nvSpPr>
        <p:spPr>
          <a:xfrm>
            <a:off x="6934200" y="6610066"/>
            <a:ext cx="2133600" cy="32413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fld id="{0F746523-84AE-44BC-AF31-5A210B2415A5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52400" y="1143000"/>
            <a:ext cx="8915400" cy="156966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UPDATE member, customer			</a:t>
            </a:r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SET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save_mark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=  (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save_mark_variable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+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quantity_result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)%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10</a:t>
            </a:r>
          </a:p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	WHERE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customer.id_cus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=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id_cus_in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	AND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customer.id_mem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=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member.id_mem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;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52400" y="3886200"/>
            <a:ext cx="5718980" cy="523220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smtClean="0">
                <a:latin typeface="Times New Roman" pitchFamily="18" charset="0"/>
                <a:cs typeface="Times New Roman" pitchFamily="18" charset="0"/>
              </a:rPr>
              <a:t>Update save mark in member table </a:t>
            </a:r>
            <a:endParaRPr lang="en-US" sz="280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6893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811939" y="6512257"/>
            <a:ext cx="2133600" cy="324134"/>
          </a:xfrm>
        </p:spPr>
        <p:txBody>
          <a:bodyPr/>
          <a:lstStyle/>
          <a:p>
            <a:fld id="{0F746523-84AE-44BC-AF31-5A210B2415A5}" type="slidenum">
              <a:rPr lang="en-US" smtClean="0"/>
              <a:t>8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209800" y="152400"/>
            <a:ext cx="4800599" cy="5847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prstTxWarp prst="textChevron">
              <a:avLst/>
            </a:prstTxWarp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r>
              <a:rPr lang="en-US" sz="3200" b="1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P</a:t>
            </a:r>
            <a:r>
              <a:rPr lang="en-US" sz="3200" b="1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rocedures</a:t>
            </a:r>
            <a:endParaRPr lang="en-US" sz="3200" b="1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422199"/>
            <a:ext cx="2286000" cy="66679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464" y="3733800"/>
            <a:ext cx="3741135" cy="21336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7159" y="2088989"/>
            <a:ext cx="3429000" cy="1190605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678464" y="4539482"/>
            <a:ext cx="3512535" cy="26111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loud Callout 2"/>
          <p:cNvSpPr/>
          <p:nvPr/>
        </p:nvSpPr>
        <p:spPr>
          <a:xfrm rot="19977104" flipH="1">
            <a:off x="6160155" y="4288464"/>
            <a:ext cx="2637608" cy="2117306"/>
          </a:xfrm>
          <a:prstGeom prst="cloudCallout">
            <a:avLst>
              <a:gd name="adj1" fmla="val -28888"/>
              <a:gd name="adj2" fmla="val 93134"/>
            </a:avLst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 rot="19752086">
            <a:off x="6603358" y="4515082"/>
            <a:ext cx="171390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i="1" smtClean="0">
                <a:solidFill>
                  <a:schemeClr val="accent6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Procedure calculate money which customer have to pay</a:t>
            </a:r>
            <a:endParaRPr lang="en-US" sz="2000" b="1" i="1">
              <a:solidFill>
                <a:schemeClr val="accent6">
                  <a:lumMod val="7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544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811939" y="6512257"/>
            <a:ext cx="2133600" cy="324134"/>
          </a:xfrm>
        </p:spPr>
        <p:txBody>
          <a:bodyPr/>
          <a:lstStyle/>
          <a:p>
            <a:fld id="{0F746523-84AE-44BC-AF31-5A210B2415A5}" type="slidenum">
              <a:rPr lang="en-US" smtClean="0"/>
              <a:t>9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662" y="4114800"/>
            <a:ext cx="4810836" cy="21336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2590800"/>
            <a:ext cx="3581400" cy="2319260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5334000" y="2905303"/>
            <a:ext cx="3581400" cy="2475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304800" y="5274860"/>
            <a:ext cx="4056862" cy="685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8384" y="1071029"/>
            <a:ext cx="3352800" cy="1865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990600" y="2286000"/>
            <a:ext cx="3581400" cy="2263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434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NV_Template_Lecturer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spect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PNV_Template_Lecturer</Template>
  <TotalTime>2605</TotalTime>
  <Words>232</Words>
  <Application>Microsoft Office PowerPoint</Application>
  <PresentationFormat>On-screen Show (4:3)</PresentationFormat>
  <Paragraphs>115</Paragraphs>
  <Slides>24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5" baseType="lpstr">
      <vt:lpstr>PNV_Template_Lecturer</vt:lpstr>
      <vt:lpstr>Group 8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Click to edit Master title style</dc:title>
  <dc:creator>ToTam</dc:creator>
  <cp:lastModifiedBy>Nguyen Van Dung</cp:lastModifiedBy>
  <cp:revision>173</cp:revision>
  <cp:lastPrinted>2014-06-20T01:13:22Z</cp:lastPrinted>
  <dcterms:created xsi:type="dcterms:W3CDTF">2014-09-09T01:05:26Z</dcterms:created>
  <dcterms:modified xsi:type="dcterms:W3CDTF">2016-10-19T10:26:16Z</dcterms:modified>
</cp:coreProperties>
</file>